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026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0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10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8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27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6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6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0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76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90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02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81CB5F9-FBBB-42EF-A7E6-53F7C2B8645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C14F6F-D443-4351-A72F-5599CAA6A6F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6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D0CA38-47B6-7CC7-5334-19613419B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4753" y="2592430"/>
            <a:ext cx="9907876" cy="24062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Navigating the Path to Sustainable Development: </a:t>
            </a:r>
            <a:br>
              <a:rPr lang="en-US" sz="2400" b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 Critical Examination of Civil Society Engagement with Accountability Mechanisms of Multilateral Development Banks</a:t>
            </a:r>
            <a:br>
              <a:rPr lang="en-US" sz="2800" b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F7941AB-AC3C-5080-6070-A03AEE122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753" y="767881"/>
            <a:ext cx="9907876" cy="1417320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rgbClr val="FFC000"/>
                </a:solidFill>
              </a:rPr>
              <a:t>Sustainable Development as Fundamental Pillar of Economic Governance and Public Affairs</a:t>
            </a:r>
          </a:p>
          <a:p>
            <a:pPr algn="ctr"/>
            <a:r>
              <a:rPr lang="en-US" sz="2400" dirty="0">
                <a:solidFill>
                  <a:srgbClr val="FFC000"/>
                </a:solidFill>
              </a:rPr>
              <a:t>Ravenna, 9-10 November 2023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327453F-34AC-D05E-C4D6-3D8F44ED3F30}"/>
              </a:ext>
            </a:extLst>
          </p:cNvPr>
          <p:cNvSpPr txBox="1"/>
          <p:nvPr/>
        </p:nvSpPr>
        <p:spPr>
          <a:xfrm>
            <a:off x="6991644" y="5405939"/>
            <a:ext cx="4360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Giulia Ciliberto</a:t>
            </a:r>
          </a:p>
          <a:p>
            <a:r>
              <a:rPr lang="en-GB" i="1" dirty="0"/>
              <a:t>Research Fellow in International Law</a:t>
            </a:r>
          </a:p>
          <a:p>
            <a:r>
              <a:rPr lang="en-GB" i="1" dirty="0"/>
              <a:t>University of Cagliari</a:t>
            </a:r>
          </a:p>
        </p:txBody>
      </p:sp>
    </p:spTree>
    <p:extLst>
      <p:ext uri="{BB962C8B-B14F-4D97-AF65-F5344CB8AC3E}">
        <p14:creationId xmlns:p14="http://schemas.microsoft.com/office/powerpoint/2010/main" val="418364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899E9E-48D0-DD2D-3B20-E6B7B6249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8977"/>
            <a:ext cx="10359214" cy="705949"/>
          </a:xfrm>
        </p:spPr>
        <p:txBody>
          <a:bodyPr>
            <a:normAutofit/>
          </a:bodyPr>
          <a:lstStyle/>
          <a:p>
            <a:r>
              <a:rPr lang="fr-FR" sz="3200" b="1" dirty="0"/>
              <a:t>Public participation in environnemental </a:t>
            </a:r>
            <a:r>
              <a:rPr lang="fr-FR" sz="3200" b="1" dirty="0" err="1"/>
              <a:t>matters</a:t>
            </a:r>
            <a:endParaRPr lang="en-GB" sz="32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DF2C1D-953D-FF71-A767-AB76C1488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800" dirty="0"/>
              <a:t>National level:</a:t>
            </a:r>
          </a:p>
          <a:p>
            <a:pPr marL="900113" indent="-514350" defTabSz="801688">
              <a:buFont typeface="+mj-lt"/>
              <a:buAutoNum type="arabicPeriod"/>
              <a:tabLst>
                <a:tab pos="900113" algn="l"/>
              </a:tabLst>
            </a:pPr>
            <a:r>
              <a:rPr lang="en-GB" sz="2800" dirty="0"/>
              <a:t>Access to information</a:t>
            </a:r>
          </a:p>
          <a:p>
            <a:pPr marL="900113" indent="-514350" defTabSz="801688">
              <a:buFont typeface="+mj-lt"/>
              <a:buAutoNum type="arabicPeriod"/>
              <a:tabLst>
                <a:tab pos="900113" algn="l"/>
              </a:tabLst>
            </a:pPr>
            <a:r>
              <a:rPr lang="en-GB" sz="2800" dirty="0"/>
              <a:t>Participation in decision-making processes</a:t>
            </a:r>
          </a:p>
          <a:p>
            <a:pPr marL="900113" indent="-514350" defTabSz="801688">
              <a:buFont typeface="+mj-lt"/>
              <a:buAutoNum type="arabicPeriod"/>
              <a:tabLst>
                <a:tab pos="900113" algn="l"/>
              </a:tabLst>
            </a:pPr>
            <a:r>
              <a:rPr lang="en-GB" sz="2800" dirty="0"/>
              <a:t>Access to administrative and judicial proceedings</a:t>
            </a:r>
          </a:p>
          <a:p>
            <a:pPr marL="0" indent="0">
              <a:buNone/>
            </a:pPr>
            <a:endParaRPr lang="en-GB" sz="2800" dirty="0"/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800" dirty="0"/>
              <a:t>International level: the case of MDBs</a:t>
            </a:r>
          </a:p>
          <a:p>
            <a:pPr marL="900113" indent="-534988">
              <a:buFont typeface="+mj-lt"/>
              <a:buAutoNum type="arabicPeriod"/>
            </a:pPr>
            <a:r>
              <a:rPr lang="en-GB" sz="2800" dirty="0"/>
              <a:t>Access to information on sponsored projects and ESP</a:t>
            </a:r>
          </a:p>
          <a:p>
            <a:pPr marL="900113" indent="-534988">
              <a:buFont typeface="+mj-lt"/>
              <a:buAutoNum type="arabicPeriod"/>
            </a:pPr>
            <a:r>
              <a:rPr lang="en-GB" sz="2800" dirty="0"/>
              <a:t>Consultation of PAP and stakeholders</a:t>
            </a:r>
          </a:p>
          <a:p>
            <a:pPr marL="900113" indent="-534988">
              <a:buFont typeface="+mj-lt"/>
              <a:buAutoNum type="arabicPeriod"/>
            </a:pPr>
            <a:r>
              <a:rPr lang="en-GB" sz="2800" b="1" dirty="0"/>
              <a:t>Internal accountability mechanisms (IAMs)</a:t>
            </a:r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423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899E9E-48D0-DD2D-3B20-E6B7B6249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8977"/>
            <a:ext cx="10359214" cy="705949"/>
          </a:xfrm>
        </p:spPr>
        <p:txBody>
          <a:bodyPr>
            <a:normAutofit/>
          </a:bodyPr>
          <a:lstStyle/>
          <a:p>
            <a:r>
              <a:rPr lang="en-GB" sz="3200" b="1" dirty="0"/>
              <a:t>Internal accountability mechanisms (IAMs)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DF2C1D-953D-FF71-A767-AB76C1488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717"/>
            <a:ext cx="10515600" cy="4951828"/>
          </a:xfrm>
        </p:spPr>
        <p:txBody>
          <a:bodyPr>
            <a:normAutofit lnSpcReduction="10000"/>
          </a:bodyPr>
          <a:lstStyle/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400" dirty="0"/>
              <a:t>1980s-1990s</a:t>
            </a:r>
          </a:p>
          <a:p>
            <a:pPr marL="801688" indent="-350838">
              <a:buFont typeface="+mj-lt"/>
              <a:buAutoNum type="arabicPeriod"/>
            </a:pPr>
            <a:r>
              <a:rPr lang="en-GB" sz="2400" dirty="0"/>
              <a:t>Sustainable development</a:t>
            </a:r>
          </a:p>
          <a:p>
            <a:pPr marL="801688" indent="-350838">
              <a:buFont typeface="+mj-lt"/>
              <a:buAutoNum type="arabicPeriod"/>
            </a:pPr>
            <a:r>
              <a:rPr lang="en-GB" sz="2400" dirty="0"/>
              <a:t>Environmental and social impact of sponsored projects</a:t>
            </a:r>
          </a:p>
          <a:p>
            <a:pPr marL="801688" indent="-350838">
              <a:buFont typeface="+mj-lt"/>
              <a:buAutoNum type="arabicPeriod"/>
            </a:pPr>
            <a:r>
              <a:rPr lang="en-GB" sz="2400" dirty="0"/>
              <a:t>The role of civil society</a:t>
            </a:r>
          </a:p>
          <a:p>
            <a:pPr marL="365125" indent="-36512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400" dirty="0"/>
              <a:t>1993: Word Banks’ Inspection Panel – inspiration for other IAMs at MDBs: IFC/MIGA; </a:t>
            </a:r>
            <a:r>
              <a:rPr lang="en-GB" sz="2400" dirty="0" err="1"/>
              <a:t>IAmDB</a:t>
            </a:r>
            <a:r>
              <a:rPr lang="en-GB" sz="2400" dirty="0"/>
              <a:t>; AfDB; </a:t>
            </a:r>
            <a:r>
              <a:rPr lang="en-GB" sz="2400" dirty="0" err="1"/>
              <a:t>AsDB</a:t>
            </a:r>
            <a:r>
              <a:rPr lang="en-GB" sz="2400" dirty="0"/>
              <a:t>; ERBD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400" dirty="0"/>
              <a:t>Since 1993: reforms – double accountability function:</a:t>
            </a:r>
          </a:p>
          <a:p>
            <a:pPr marL="801688" indent="-436563">
              <a:buFont typeface="+mj-lt"/>
              <a:buAutoNum type="arabicPeriod"/>
            </a:pPr>
            <a:r>
              <a:rPr lang="en-US" sz="2400" dirty="0"/>
              <a:t>Problem-solving/dispute resolution</a:t>
            </a:r>
          </a:p>
          <a:p>
            <a:pPr marL="801688" indent="-436563">
              <a:buFont typeface="+mj-lt"/>
              <a:buAutoNum type="arabicPeriod"/>
            </a:pPr>
            <a:r>
              <a:rPr lang="en-US" sz="2400" dirty="0"/>
              <a:t>Compliance review/inspection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72077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899E9E-48D0-DD2D-3B20-E6B7B6249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586" y="633045"/>
            <a:ext cx="10359214" cy="705949"/>
          </a:xfrm>
        </p:spPr>
        <p:txBody>
          <a:bodyPr>
            <a:normAutofit/>
          </a:bodyPr>
          <a:lstStyle/>
          <a:p>
            <a:r>
              <a:rPr lang="en-GB" sz="3200" b="1" dirty="0"/>
              <a:t>IAMs – Shortcomings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DF2C1D-953D-FF71-A767-AB76C1488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400" dirty="0">
                <a:latin typeface="+mj-lt"/>
              </a:rPr>
              <a:t>Endogenous factors: 4 phases</a:t>
            </a:r>
          </a:p>
          <a:p>
            <a:pPr marL="801688" indent="-350838">
              <a:buFont typeface="+mj-lt"/>
              <a:buAutoNum type="arabicPeriod"/>
            </a:pPr>
            <a:r>
              <a:rPr lang="en-GB" sz="2400" dirty="0">
                <a:latin typeface="+mj-lt"/>
              </a:rPr>
              <a:t>Eligibility of claims – Project “North-South Corridor in Georgia” sponsored by </a:t>
            </a:r>
            <a:r>
              <a:rPr lang="en-GB" sz="2400" dirty="0" err="1">
                <a:latin typeface="+mj-lt"/>
              </a:rPr>
              <a:t>AsDB</a:t>
            </a:r>
            <a:r>
              <a:rPr lang="en-GB" sz="2400" dirty="0">
                <a:latin typeface="+mj-lt"/>
              </a:rPr>
              <a:t> and ERBD</a:t>
            </a:r>
          </a:p>
          <a:p>
            <a:pPr marL="801688" indent="-350838">
              <a:buFont typeface="+mj-lt"/>
              <a:buAutoNum type="arabicPeriod"/>
            </a:pPr>
            <a:r>
              <a:rPr lang="en-GB" sz="2400" dirty="0">
                <a:latin typeface="+mj-lt"/>
              </a:rPr>
              <a:t>Problem solving/dispute resolution: asymmetry among parties in the design of the DS model; confidentiality of agreements</a:t>
            </a:r>
            <a:endParaRPr lang="en-GB" sz="2400" dirty="0">
              <a:highlight>
                <a:srgbClr val="FFFF00"/>
              </a:highlight>
              <a:latin typeface="+mj-lt"/>
            </a:endParaRPr>
          </a:p>
          <a:p>
            <a:pPr marL="801688" indent="-350838">
              <a:buFont typeface="+mj-lt"/>
              <a:buAutoNum type="arabicPeriod"/>
            </a:pPr>
            <a:r>
              <a:rPr lang="en-US" sz="2400" dirty="0">
                <a:latin typeface="+mj-lt"/>
              </a:rPr>
              <a:t>Compliance review/inspection: the political organ may overturn the IAM’s decision to perform an investigation </a:t>
            </a:r>
            <a:endParaRPr lang="en-US" sz="2400" dirty="0">
              <a:highlight>
                <a:srgbClr val="FFFF00"/>
              </a:highlight>
              <a:latin typeface="+mj-lt"/>
            </a:endParaRPr>
          </a:p>
          <a:p>
            <a:pPr marL="801688" indent="-350838">
              <a:buFont typeface="+mj-lt"/>
              <a:buAutoNum type="arabicPeriod"/>
            </a:pPr>
            <a:r>
              <a:rPr lang="en-US" sz="2400" dirty="0">
                <a:latin typeface="+mj-lt"/>
              </a:rPr>
              <a:t>Outcome/monitoring phase: Project “Tata Ultra Mega” and</a:t>
            </a:r>
            <a:r>
              <a:rPr lang="it-IT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Jam et </a:t>
            </a:r>
            <a:r>
              <a:rPr lang="en-US" sz="2400" dirty="0">
                <a:latin typeface="+mj-lt"/>
              </a:rPr>
              <a:t>al v. IFC case</a:t>
            </a:r>
          </a:p>
          <a:p>
            <a:pPr marL="450850" indent="0">
              <a:buNone/>
            </a:pPr>
            <a:endParaRPr lang="en-US" sz="2400" dirty="0">
              <a:highlight>
                <a:srgbClr val="FFFF00"/>
              </a:highlight>
            </a:endParaRP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400" dirty="0"/>
              <a:t>Exogenous shortcoming: risk of retaliation</a:t>
            </a:r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57868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899E9E-48D0-DD2D-3B20-E6B7B6249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8977"/>
            <a:ext cx="10359214" cy="705949"/>
          </a:xfrm>
        </p:spPr>
        <p:txBody>
          <a:bodyPr>
            <a:normAutofit/>
          </a:bodyPr>
          <a:lstStyle/>
          <a:p>
            <a:r>
              <a:rPr lang="fr-FR" sz="3200" b="1" dirty="0"/>
              <a:t>Conclusion</a:t>
            </a:r>
            <a:endParaRPr lang="en-GB" sz="32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DF2C1D-953D-FF71-A767-AB76C1488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08"/>
            <a:ext cx="10515600" cy="5243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Internal accountability mechanisms at MDBs: </a:t>
            </a:r>
            <a:r>
              <a:rPr lang="en-GB" sz="2600" b="1" dirty="0"/>
              <a:t>step towards</a:t>
            </a:r>
            <a:r>
              <a:rPr lang="en-GB" sz="2600" dirty="0"/>
              <a:t> 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US" sz="2600" dirty="0"/>
              <a:t>involvement if individuals and civil society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600" dirty="0"/>
              <a:t>the implementation of the principle of sustainable development 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600" dirty="0"/>
              <a:t>the accountability of MDBs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b="1" dirty="0"/>
              <a:t>but </a:t>
            </a:r>
            <a:r>
              <a:rPr lang="en-GB" sz="2600" dirty="0"/>
              <a:t>still shortcomings and room of improvement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600" dirty="0"/>
              <a:t>Reinforcing the concrete effectiveness of the current regime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600" dirty="0"/>
              <a:t>Further reforms (triggered by civil society)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r>
              <a:rPr lang="en-GB" sz="2600" dirty="0"/>
              <a:t>Enhancing protection of claimants against possible retaliation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26135367"/>
      </p:ext>
    </p:extLst>
  </p:cSld>
  <p:clrMapOvr>
    <a:masterClrMapping/>
  </p:clrMapOvr>
</p:sld>
</file>

<file path=ppt/theme/theme1.xml><?xml version="1.0" encoding="utf-8"?>
<a:theme xmlns:a="http://schemas.openxmlformats.org/drawingml/2006/main" name="Vista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Vista</Template>
  <TotalTime>132</TotalTime>
  <Words>303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Century Schoolbook</vt:lpstr>
      <vt:lpstr>Wingdings</vt:lpstr>
      <vt:lpstr>Wingdings 2</vt:lpstr>
      <vt:lpstr>Vista</vt:lpstr>
      <vt:lpstr>Navigating the Path to Sustainable Development:  A Critical Examination of Civil Society Engagement with Accountability Mechanisms of Multilateral Development Banks </vt:lpstr>
      <vt:lpstr>Public participation in environnemental matters</vt:lpstr>
      <vt:lpstr>Internal accountability mechanisms (IAMs)</vt:lpstr>
      <vt:lpstr>IAMs – Shortcomings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the Path to Sustainable Development:  A Critical Examination of Civil Society Engagement with Accountability Mechanisms of Multilateral Development Banks </dc:title>
  <dc:creator>Unknown</dc:creator>
  <cp:lastModifiedBy>Unknown</cp:lastModifiedBy>
  <cp:revision>7</cp:revision>
  <dcterms:created xsi:type="dcterms:W3CDTF">2023-11-10T11:29:48Z</dcterms:created>
  <dcterms:modified xsi:type="dcterms:W3CDTF">2023-11-10T13:42:19Z</dcterms:modified>
</cp:coreProperties>
</file>